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4" r:id="rId2"/>
  </p:sldMasterIdLst>
  <p:notesMasterIdLst>
    <p:notesMasterId r:id="rId21"/>
  </p:notesMasterIdLst>
  <p:handoutMasterIdLst>
    <p:handoutMasterId r:id="rId22"/>
  </p:handoutMasterIdLst>
  <p:sldIdLst>
    <p:sldId id="593" r:id="rId3"/>
    <p:sldId id="655" r:id="rId4"/>
    <p:sldId id="479" r:id="rId5"/>
    <p:sldId id="608" r:id="rId6"/>
    <p:sldId id="647" r:id="rId7"/>
    <p:sldId id="665" r:id="rId8"/>
    <p:sldId id="648" r:id="rId9"/>
    <p:sldId id="667" r:id="rId10"/>
    <p:sldId id="668" r:id="rId11"/>
    <p:sldId id="669" r:id="rId12"/>
    <p:sldId id="670" r:id="rId13"/>
    <p:sldId id="671" r:id="rId14"/>
    <p:sldId id="660" r:id="rId15"/>
    <p:sldId id="672" r:id="rId16"/>
    <p:sldId id="661" r:id="rId17"/>
    <p:sldId id="673" r:id="rId18"/>
    <p:sldId id="659" r:id="rId19"/>
    <p:sldId id="654" r:id="rId20"/>
  </p:sldIdLst>
  <p:sldSz cx="9144000" cy="5143500" type="screen16x9"/>
  <p:notesSz cx="6858000" cy="9144000"/>
  <p:custDataLst>
    <p:tags r:id="rId23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592" userDrawn="1">
          <p15:clr>
            <a:srgbClr val="A4A3A4"/>
          </p15:clr>
        </p15:guide>
        <p15:guide id="3" orient="horz" pos="1739" userDrawn="1">
          <p15:clr>
            <a:srgbClr val="A4A3A4"/>
          </p15:clr>
        </p15:guide>
        <p15:guide id="4" orient="horz" pos="891" userDrawn="1">
          <p15:clr>
            <a:srgbClr val="A4A3A4"/>
          </p15:clr>
        </p15:guide>
        <p15:guide id="5" orient="horz" pos="2871" userDrawn="1">
          <p15:clr>
            <a:srgbClr val="A4A3A4"/>
          </p15:clr>
        </p15:guide>
        <p15:guide id="6" pos="3101" userDrawn="1">
          <p15:clr>
            <a:srgbClr val="A4A3A4"/>
          </p15:clr>
        </p15:guide>
        <p15:guide id="7" pos="257" userDrawn="1">
          <p15:clr>
            <a:srgbClr val="A4A3A4"/>
          </p15:clr>
        </p15:guide>
        <p15:guide id="8" pos="54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88"/>
    <a:srgbClr val="4472C4"/>
    <a:srgbClr val="022B62"/>
    <a:srgbClr val="073191"/>
    <a:srgbClr val="020996"/>
    <a:srgbClr val="005998"/>
    <a:srgbClr val="0071FC"/>
    <a:srgbClr val="6C9CF2"/>
    <a:srgbClr val="071F88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5494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754" y="82"/>
      </p:cViewPr>
      <p:guideLst>
        <p:guide orient="horz" pos="2319"/>
        <p:guide pos="3592"/>
        <p:guide orient="horz" pos="1739"/>
        <p:guide orient="horz" pos="891"/>
        <p:guide orient="horz" pos="2871"/>
        <p:guide pos="3101"/>
        <p:guide pos="257"/>
        <p:guide pos="54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2024/12/29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2024/12/29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B55FF-1449-7EC8-7126-ABDDB6BE4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546181-B348-7030-41C1-D1992E2FB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6028DF-2BD4-CEBB-F066-85CE5B5380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9FF470-2DA4-B567-1390-98EEFA7CC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455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C2707-9754-E24B-9131-92CD9C52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57E03F-BDDD-A7D5-344F-F1D699A490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D1D51D-E20D-7271-4A00-A20BE0BD4A7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EA7961-5EF7-F022-7028-5B47C09C7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500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F83C3-7A21-71FE-D747-36565B605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C90A71-8CC3-2411-6DA5-82467A5852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259BAB-3964-F538-4C0D-0F5D060714A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B67736-8138-16C0-829B-F42335F32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93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F65C-9122-FD31-4B92-AAF046606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B968BF-E862-63B4-C732-9EE275E39F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1887EC-F901-E5B1-FA6A-1CC66E7045F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8E1E4E-E633-95BA-4615-F2534C648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8340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C82B-04BC-F839-8BAC-BC2825E41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584E98-255A-AC3B-55B6-7EC641A1B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D00C9B-B2B4-1824-4369-6F92D4E8888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3BA6FD-3B37-1E86-AD4B-36CA8FED4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35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D206D-270B-9C55-05B0-2C88BE24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215953-F823-1D32-B309-50227834B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ED328B-2797-1C5D-FE27-888D3003CF9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0035E6-68FE-371A-EB59-DDD2BD0D1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1027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58349-F64A-14E5-990E-977CDBFD5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FB8EDE-A43E-4BEC-4506-07624C868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F60D32-B211-6896-85EF-6941C412719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363D51-58E0-F14D-CCD2-FE1CD057C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5008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10D5-1652-3CEA-C6E2-9882D4E4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BA06C4-47B2-301A-ECE3-0FE683CF8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C2FEEE-C39D-90F7-0317-2D571AB09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C8636D-ACCF-5A7A-1AA9-91DCF23496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745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6417A-005D-7FF5-57CA-88653E3E8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F0540D-F08D-2877-9305-DC16283E0D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BA570-D41E-68FD-A040-C0A0A0D48E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360B97-AC51-2F20-DE11-98374D225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086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CA983-F04A-8F4D-DA29-808E42107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06637F-8E22-8070-772C-862C655AF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35F2E2-40DC-A105-F8C7-02B86BAC733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644331-C5F9-A3E1-8D5C-BEF41A478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78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45BFE-0B90-008A-51FC-4D5F2B2CE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5B0367-99F4-FEDD-3668-D027CD8613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B8AE2-48D1-22E4-4B53-5C6FFBB1703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6A8D88-66C6-4C6C-2CB7-323DF5845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3242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67EFC-C82C-964D-DEA5-0F7B33584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5A40BD7-96A9-8178-ACCC-879D701911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E4B172-30EC-80EE-6354-138C6FCD1CB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30D9AA-017F-B91A-2BF6-E076184B89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8322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1302-C841-42EE-B38C-91B5DC51FB13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AFFC-0F0E-4FCA-BD35-4CC7CD9A41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E:\常用信件\PPT模板\2023厦大ppt大赛素材-标志性事物\标志性建筑6.jpg标志性建筑6"/>
          <p:cNvPicPr>
            <a:picLocks noChangeAspect="1"/>
          </p:cNvPicPr>
          <p:nvPr/>
        </p:nvPicPr>
        <p:blipFill>
          <a:blip r:embed="rId5"/>
          <a:srcRect l="16011"/>
          <a:stretch>
            <a:fillRect/>
          </a:stretch>
        </p:blipFill>
        <p:spPr>
          <a:xfrm>
            <a:off x="0" y="-18415"/>
            <a:ext cx="6497320" cy="515747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-15240" y="-18415"/>
            <a:ext cx="9166225" cy="51574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435" h="8122">
                <a:moveTo>
                  <a:pt x="878" y="5518"/>
                </a:moveTo>
                <a:cubicBezTo>
                  <a:pt x="586" y="5518"/>
                  <a:pt x="349" y="5751"/>
                  <a:pt x="349" y="6038"/>
                </a:cubicBezTo>
                <a:cubicBezTo>
                  <a:pt x="349" y="6325"/>
                  <a:pt x="586" y="6558"/>
                  <a:pt x="878" y="6558"/>
                </a:cubicBezTo>
                <a:cubicBezTo>
                  <a:pt x="1169" y="6558"/>
                  <a:pt x="1406" y="6325"/>
                  <a:pt x="1406" y="6038"/>
                </a:cubicBezTo>
                <a:cubicBezTo>
                  <a:pt x="1406" y="5751"/>
                  <a:pt x="1169" y="5518"/>
                  <a:pt x="878" y="5518"/>
                </a:cubicBezTo>
                <a:close/>
                <a:moveTo>
                  <a:pt x="5350" y="1866"/>
                </a:moveTo>
                <a:cubicBezTo>
                  <a:pt x="5019" y="1866"/>
                  <a:pt x="4751" y="2134"/>
                  <a:pt x="4751" y="2465"/>
                </a:cubicBezTo>
                <a:lnTo>
                  <a:pt x="4751" y="6896"/>
                </a:lnTo>
                <a:cubicBezTo>
                  <a:pt x="4751" y="7227"/>
                  <a:pt x="5019" y="7495"/>
                  <a:pt x="5350" y="7495"/>
                </a:cubicBezTo>
                <a:lnTo>
                  <a:pt x="5362" y="7495"/>
                </a:lnTo>
                <a:cubicBezTo>
                  <a:pt x="5693" y="7495"/>
                  <a:pt x="5961" y="7227"/>
                  <a:pt x="5961" y="6896"/>
                </a:cubicBezTo>
                <a:lnTo>
                  <a:pt x="5961" y="2465"/>
                </a:lnTo>
                <a:cubicBezTo>
                  <a:pt x="5961" y="2134"/>
                  <a:pt x="5693" y="1866"/>
                  <a:pt x="5362" y="1866"/>
                </a:cubicBezTo>
                <a:lnTo>
                  <a:pt x="5350" y="1866"/>
                </a:lnTo>
                <a:close/>
                <a:moveTo>
                  <a:pt x="2390" y="1680"/>
                </a:moveTo>
                <a:cubicBezTo>
                  <a:pt x="2059" y="1680"/>
                  <a:pt x="1791" y="1948"/>
                  <a:pt x="1791" y="2279"/>
                </a:cubicBezTo>
                <a:lnTo>
                  <a:pt x="1791" y="7452"/>
                </a:lnTo>
                <a:cubicBezTo>
                  <a:pt x="1791" y="7783"/>
                  <a:pt x="2059" y="8051"/>
                  <a:pt x="2390" y="8051"/>
                </a:cubicBezTo>
                <a:lnTo>
                  <a:pt x="2402" y="8051"/>
                </a:lnTo>
                <a:cubicBezTo>
                  <a:pt x="2733" y="8051"/>
                  <a:pt x="3001" y="7783"/>
                  <a:pt x="3001" y="7452"/>
                </a:cubicBezTo>
                <a:lnTo>
                  <a:pt x="3001" y="2279"/>
                </a:lnTo>
                <a:cubicBezTo>
                  <a:pt x="3001" y="1948"/>
                  <a:pt x="2733" y="1680"/>
                  <a:pt x="2402" y="1680"/>
                </a:cubicBezTo>
                <a:lnTo>
                  <a:pt x="2390" y="1680"/>
                </a:lnTo>
                <a:close/>
                <a:moveTo>
                  <a:pt x="5357" y="567"/>
                </a:moveTo>
                <a:cubicBezTo>
                  <a:pt x="5065" y="567"/>
                  <a:pt x="4828" y="800"/>
                  <a:pt x="4828" y="1087"/>
                </a:cubicBezTo>
                <a:cubicBezTo>
                  <a:pt x="4828" y="1374"/>
                  <a:pt x="5065" y="1607"/>
                  <a:pt x="5357" y="1607"/>
                </a:cubicBezTo>
                <a:cubicBezTo>
                  <a:pt x="5648" y="1607"/>
                  <a:pt x="5885" y="1374"/>
                  <a:pt x="5885" y="1087"/>
                </a:cubicBezTo>
                <a:cubicBezTo>
                  <a:pt x="5885" y="800"/>
                  <a:pt x="5648" y="567"/>
                  <a:pt x="5357" y="567"/>
                </a:cubicBezTo>
                <a:close/>
                <a:moveTo>
                  <a:pt x="3832" y="125"/>
                </a:moveTo>
                <a:cubicBezTo>
                  <a:pt x="3501" y="125"/>
                  <a:pt x="3233" y="393"/>
                  <a:pt x="3233" y="724"/>
                </a:cubicBezTo>
                <a:lnTo>
                  <a:pt x="3233" y="5250"/>
                </a:lnTo>
                <a:cubicBezTo>
                  <a:pt x="3233" y="5581"/>
                  <a:pt x="3501" y="5849"/>
                  <a:pt x="3832" y="5849"/>
                </a:cubicBezTo>
                <a:lnTo>
                  <a:pt x="3844" y="5849"/>
                </a:lnTo>
                <a:cubicBezTo>
                  <a:pt x="4175" y="5849"/>
                  <a:pt x="4443" y="5581"/>
                  <a:pt x="4443" y="5250"/>
                </a:cubicBezTo>
                <a:lnTo>
                  <a:pt x="4443" y="724"/>
                </a:lnTo>
                <a:cubicBezTo>
                  <a:pt x="4443" y="393"/>
                  <a:pt x="4175" y="125"/>
                  <a:pt x="3844" y="125"/>
                </a:cubicBezTo>
                <a:lnTo>
                  <a:pt x="3832" y="125"/>
                </a:lnTo>
                <a:close/>
                <a:moveTo>
                  <a:pt x="0" y="0"/>
                </a:moveTo>
                <a:lnTo>
                  <a:pt x="355" y="0"/>
                </a:lnTo>
                <a:lnTo>
                  <a:pt x="352" y="24"/>
                </a:lnTo>
                <a:cubicBezTo>
                  <a:pt x="350" y="44"/>
                  <a:pt x="349" y="65"/>
                  <a:pt x="349" y="85"/>
                </a:cubicBezTo>
                <a:lnTo>
                  <a:pt x="349" y="4611"/>
                </a:lnTo>
                <a:cubicBezTo>
                  <a:pt x="349" y="4942"/>
                  <a:pt x="617" y="5210"/>
                  <a:pt x="948" y="5210"/>
                </a:cubicBezTo>
                <a:lnTo>
                  <a:pt x="960" y="5210"/>
                </a:lnTo>
                <a:cubicBezTo>
                  <a:pt x="1291" y="5210"/>
                  <a:pt x="1559" y="4942"/>
                  <a:pt x="1559" y="4611"/>
                </a:cubicBezTo>
                <a:lnTo>
                  <a:pt x="1559" y="85"/>
                </a:lnTo>
                <a:cubicBezTo>
                  <a:pt x="1559" y="65"/>
                  <a:pt x="1558" y="44"/>
                  <a:pt x="1556" y="24"/>
                </a:cubicBezTo>
                <a:lnTo>
                  <a:pt x="1553" y="0"/>
                </a:lnTo>
                <a:lnTo>
                  <a:pt x="14435" y="0"/>
                </a:lnTo>
                <a:lnTo>
                  <a:pt x="14435" y="8122"/>
                </a:lnTo>
                <a:lnTo>
                  <a:pt x="0" y="8122"/>
                </a:lnTo>
                <a:lnTo>
                  <a:pt x="0" y="0"/>
                </a:lnTo>
                <a:close/>
              </a:path>
            </a:pathLst>
          </a:cu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4274820" y="510737"/>
            <a:ext cx="4200292" cy="8776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电商平台用户行</a:t>
            </a:r>
            <a:endParaRPr lang="en-US" altLang="zh-CN" sz="3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为分析数据仓库</a:t>
            </a:r>
          </a:p>
        </p:txBody>
      </p:sp>
      <p:cxnSp>
        <p:nvCxnSpPr>
          <p:cNvPr id="26" name="直接连接符 25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148254" y="1618777"/>
            <a:ext cx="4802458" cy="0"/>
          </a:xfrm>
          <a:prstGeom prst="line">
            <a:avLst/>
          </a:prstGeom>
          <a:ln w="127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4274820" y="1928048"/>
            <a:ext cx="4475479" cy="27047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小组成员及分工：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夏星：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马嘉昱：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何佳霖：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孙哲伟：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EA096-7167-3F4A-6806-DEB2D30DF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B68F98-9075-B9F1-08ED-461FD7C0CAAA}"/>
              </a:ext>
            </a:extLst>
          </p:cNvPr>
          <p:cNvSpPr txBox="1"/>
          <p:nvPr/>
        </p:nvSpPr>
        <p:spPr>
          <a:xfrm>
            <a:off x="0" y="11705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ETL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流程（</a:t>
            </a:r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SSIS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）：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22770C-6211-AD0E-F473-F97B17F1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225"/>
            <a:ext cx="4726349" cy="39030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718774-849B-8ACD-74C6-1F0797C3291D}"/>
              </a:ext>
            </a:extLst>
          </p:cNvPr>
          <p:cNvSpPr txBox="1"/>
          <p:nvPr/>
        </p:nvSpPr>
        <p:spPr>
          <a:xfrm>
            <a:off x="0" y="4598388"/>
            <a:ext cx="4805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这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个其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实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很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简单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，不需要做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过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多的数据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处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理，因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数据集内容少、数据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型也都是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INT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型，允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许 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有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null 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值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就可以了。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58DC5A-8633-0C77-9570-B72CBDD27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599" y="479894"/>
            <a:ext cx="3848401" cy="39030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752A6B-8A75-2BFE-2E83-553547FB6DA1}"/>
              </a:ext>
            </a:extLst>
          </p:cNvPr>
          <p:cNvSpPr txBox="1"/>
          <p:nvPr/>
        </p:nvSpPr>
        <p:spPr>
          <a:xfrm>
            <a:off x="5295598" y="4382944"/>
            <a:ext cx="38484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因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要利用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Category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，所以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这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里的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逻辑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是如果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PropertyName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 == 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categoryid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时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，去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查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找相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对应 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的，然后在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这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里用外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键联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系起来。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4E67A2-687F-00A6-046B-41EA968D0256}"/>
              </a:ext>
            </a:extLst>
          </p:cNvPr>
          <p:cNvSpPr txBox="1"/>
          <p:nvPr/>
        </p:nvSpPr>
        <p:spPr>
          <a:xfrm>
            <a:off x="0" y="598417"/>
            <a:ext cx="962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Arial-BoldMT"/>
              </a:rPr>
              <a:t>Category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8882AF-BDA8-8BF0-ECC4-2527CE8B3199}"/>
              </a:ext>
            </a:extLst>
          </p:cNvPr>
          <p:cNvSpPr txBox="1"/>
          <p:nvPr/>
        </p:nvSpPr>
        <p:spPr>
          <a:xfrm>
            <a:off x="8282940" y="150309"/>
            <a:ext cx="972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Arial-BoldMT"/>
              </a:rPr>
              <a:t>Property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6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66522-76FE-5825-09F5-4504799C1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48A78B-3A2E-4BFB-C3A1-A419EE3DB2C2}"/>
              </a:ext>
            </a:extLst>
          </p:cNvPr>
          <p:cNvSpPr txBox="1"/>
          <p:nvPr/>
        </p:nvSpPr>
        <p:spPr>
          <a:xfrm>
            <a:off x="0" y="11705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ETL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流程（</a:t>
            </a:r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SSIS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）：</a:t>
            </a:r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Items And Bridge</a:t>
            </a:r>
            <a:endParaRPr lang="zh-CN" altLang="en-US" sz="1800" b="1" dirty="0">
              <a:solidFill>
                <a:srgbClr val="003A88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D1EF3C-6D45-DFE6-D550-E0845B56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381"/>
            <a:ext cx="5771330" cy="36527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30D814-9534-B871-E449-EC546EFED5F7}"/>
              </a:ext>
            </a:extLst>
          </p:cNvPr>
          <p:cNvSpPr txBox="1"/>
          <p:nvPr/>
        </p:nvSpPr>
        <p:spPr>
          <a:xfrm>
            <a:off x="5872480" y="1032619"/>
            <a:ext cx="32715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• Items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很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简单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只有一个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id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，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导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入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进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来用聚合去重就可以了； </a:t>
            </a:r>
            <a:endParaRPr lang="en-US" altLang="zh-CN" sz="14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• 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桥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接表主要就是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了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处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理一个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itemid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有多个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property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值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而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产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生的，先将三个特征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值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都 去重，再通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过查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找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Property 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表中，判断哪些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property 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值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相等，再将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对应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的 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propertyId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导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入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进该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表中，构成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itemid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和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propertyid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的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联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合。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这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里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设计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propertyid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的原 因是因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property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数据量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庞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大，并且同一个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itemid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还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会有不同的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property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，所以通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过 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中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间桥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接来完成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这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一部分数据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库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的构建。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44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7D0D2-29BD-ABA0-81C6-369A4890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42D771-D88E-07C1-D73F-C1CDE14E838F}"/>
              </a:ext>
            </a:extLst>
          </p:cNvPr>
          <p:cNvSpPr txBox="1"/>
          <p:nvPr/>
        </p:nvSpPr>
        <p:spPr>
          <a:xfrm>
            <a:off x="0" y="11705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ETL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流程（</a:t>
            </a:r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SSIS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）：</a:t>
            </a:r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Others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6EDE6E-0E48-9579-BF35-32E659D15BCB}"/>
              </a:ext>
            </a:extLst>
          </p:cNvPr>
          <p:cNvSpPr txBox="1"/>
          <p:nvPr/>
        </p:nvSpPr>
        <p:spPr>
          <a:xfrm>
            <a:off x="0" y="481802"/>
            <a:ext cx="5307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最后一个循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环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涉及三个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度表和一个事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实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表的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创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建。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55CEA9-8F3F-86CF-E504-CA5352AC7188}"/>
              </a:ext>
            </a:extLst>
          </p:cNvPr>
          <p:cNvSpPr txBox="1"/>
          <p:nvPr/>
        </p:nvSpPr>
        <p:spPr>
          <a:xfrm>
            <a:off x="5295599" y="851134"/>
            <a:ext cx="38484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• </a:t>
            </a:r>
            <a:r>
              <a:rPr lang="en-US" altLang="zh-CN" sz="1800" b="0" dirty="0" err="1">
                <a:solidFill>
                  <a:srgbClr val="333333"/>
                </a:solidFill>
                <a:effectLst/>
                <a:latin typeface="ArialMT"/>
              </a:rPr>
              <a:t>userId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只需要直接去重提取就好了；</a:t>
            </a:r>
            <a:endParaRPr lang="zh-CN" altLang="en-US" dirty="0"/>
          </a:p>
          <a:p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• Event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也是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创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建一个子增加的主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键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来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记录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事件；</a:t>
            </a:r>
            <a:endParaRPr lang="zh-CN" altLang="en-US" dirty="0"/>
          </a:p>
          <a:p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• Time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这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个表稍微有些麻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烦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，因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源数据中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给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的数据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型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连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数据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库时间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戳都不能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读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取，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查阅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到是</a:t>
            </a:r>
            <a:r>
              <a:rPr lang="en-US" altLang="zh-CN" sz="1800" b="0" dirty="0" err="1">
                <a:solidFill>
                  <a:srgbClr val="333333"/>
                </a:solidFill>
                <a:effectLst/>
                <a:latin typeface="ArialMT"/>
              </a:rPr>
              <a:t>unix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时间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戳之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的，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这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里直接当成</a:t>
            </a:r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String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型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导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入，然后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转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成</a:t>
            </a:r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INT8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（本</a:t>
            </a:r>
            <a:endParaRPr lang="zh-CN" altLang="en-US" dirty="0"/>
          </a:p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来以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不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够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大的）再用派生列一个个新增更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细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致的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时间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划分即可。</a:t>
            </a:r>
            <a:endParaRPr lang="zh-CN" altLang="en-US" dirty="0"/>
          </a:p>
          <a:p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•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最后的事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实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表因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全是外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键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，所以一直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查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找相关内容，找到后点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击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添加，最后存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进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表里面就可以了。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4B9FEC-4DEB-446A-9A4E-168AE1FA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134"/>
            <a:ext cx="5053397" cy="27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6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BAEA1-4687-10B1-A900-0F54F3D45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1E3EF5-1517-9344-278D-786B21A45937}"/>
              </a:ext>
            </a:extLst>
          </p:cNvPr>
          <p:cNvSpPr txBox="1"/>
          <p:nvPr/>
        </p:nvSpPr>
        <p:spPr>
          <a:xfrm>
            <a:off x="0" y="11705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数据建模与分析（</a:t>
            </a:r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SSAS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0A76E-A964-FEB8-6278-E5A1B735D49F}"/>
              </a:ext>
            </a:extLst>
          </p:cNvPr>
          <p:cNvSpPr txBox="1"/>
          <p:nvPr/>
        </p:nvSpPr>
        <p:spPr>
          <a:xfrm>
            <a:off x="0" y="477987"/>
            <a:ext cx="47345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相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较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于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SSIS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中漫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长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的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调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整数据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结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构、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缓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冲区大小、数据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型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对应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等，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SSAS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的工作就方便了很 多，直接按部就班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创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建数据源、数据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视图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、多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数据集然后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调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整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度就可以了。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A3A0BE-06F2-415E-9844-B900792F96E3}"/>
              </a:ext>
            </a:extLst>
          </p:cNvPr>
          <p:cNvSpPr txBox="1"/>
          <p:nvPr/>
        </p:nvSpPr>
        <p:spPr>
          <a:xfrm>
            <a:off x="0" y="1502192"/>
            <a:ext cx="90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数据源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图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6B1CD4-ABE5-FDDD-E1CB-B5148C1D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2989"/>
            <a:ext cx="4330285" cy="29210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C81E8F7-6C2E-4340-FF2A-00E981B7EFA3}"/>
              </a:ext>
            </a:extLst>
          </p:cNvPr>
          <p:cNvSpPr txBox="1"/>
          <p:nvPr/>
        </p:nvSpPr>
        <p:spPr>
          <a:xfrm>
            <a:off x="7835900" y="876311"/>
            <a:ext cx="1308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多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数据集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图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362888-73B9-96A2-4D4F-50E034502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658" y="1346103"/>
            <a:ext cx="4674042" cy="29210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C6BD797-EB7A-F9F0-C01D-AB24057A20F5}"/>
              </a:ext>
            </a:extLst>
          </p:cNvPr>
          <p:cNvSpPr txBox="1"/>
          <p:nvPr/>
        </p:nvSpPr>
        <p:spPr>
          <a:xfrm>
            <a:off x="4302318" y="4615750"/>
            <a:ext cx="4854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最后把自己想要分析的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度内容加入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进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去，部署完就可以了。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192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67A13-656A-8E87-1684-E86376491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1BD3BB-60BA-0307-FB5F-9DFD8BE26B02}"/>
              </a:ext>
            </a:extLst>
          </p:cNvPr>
          <p:cNvSpPr txBox="1"/>
          <p:nvPr/>
        </p:nvSpPr>
        <p:spPr>
          <a:xfrm>
            <a:off x="0" y="1170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可视化分析（</a:t>
            </a:r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SSRS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AE397A-6B77-4B69-3BD3-AFE9AE293777}"/>
              </a:ext>
            </a:extLst>
          </p:cNvPr>
          <p:cNvSpPr txBox="1"/>
          <p:nvPr/>
        </p:nvSpPr>
        <p:spPr>
          <a:xfrm>
            <a:off x="1" y="516459"/>
            <a:ext cx="2976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zh-CN" altLang="en-US" dirty="0">
                <a:solidFill>
                  <a:srgbClr val="000000"/>
                </a:solidFill>
                <a:effectLst/>
              </a:rPr>
              <a:t>数据源：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Retailrocket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 Recommender System Dataset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。</a:t>
            </a:r>
            <a:endParaRPr lang="en-US" altLang="zh-CN" dirty="0">
              <a:effectLst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5ED2BA-5BF0-9732-64CA-DE9E07D2D13F}"/>
              </a:ext>
            </a:extLst>
          </p:cNvPr>
          <p:cNvSpPr txBox="1"/>
          <p:nvPr/>
        </p:nvSpPr>
        <p:spPr>
          <a:xfrm>
            <a:off x="0" y="1316860"/>
            <a:ext cx="1271502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数据量为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2k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913E4C-5B4D-AAF2-96AB-0E63D0AFC393}"/>
              </a:ext>
            </a:extLst>
          </p:cNvPr>
          <p:cNvSpPr txBox="1"/>
          <p:nvPr/>
        </p:nvSpPr>
        <p:spPr>
          <a:xfrm>
            <a:off x="0" y="2327647"/>
            <a:ext cx="27127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在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SSAS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部署成功后，使用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SSRS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进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项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目可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视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化部分。按照我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们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的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预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先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设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想，大致分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以下几 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：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5125C0-7633-74CB-9521-76387154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37" y="934306"/>
            <a:ext cx="4710163" cy="31776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49B256-AD0F-5287-9287-089F694F1B67}"/>
              </a:ext>
            </a:extLst>
          </p:cNvPr>
          <p:cNvSpPr txBox="1"/>
          <p:nvPr/>
        </p:nvSpPr>
        <p:spPr>
          <a:xfrm>
            <a:off x="4546600" y="331428"/>
            <a:ext cx="459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、个体用户在不同时间对不同商品的互动分析（</a:t>
            </a:r>
            <a:r>
              <a:rPr lang="en-US" altLang="zh-CN" dirty="0"/>
              <a:t>event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308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3AC0D-962E-8033-D12C-70AC7636D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79FC69-758F-1F01-B4A2-CDB547BAAF89}"/>
              </a:ext>
            </a:extLst>
          </p:cNvPr>
          <p:cNvSpPr txBox="1"/>
          <p:nvPr/>
        </p:nvSpPr>
        <p:spPr>
          <a:xfrm>
            <a:off x="0" y="1170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可视化分析（</a:t>
            </a:r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SSRS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0EDF0B-4614-9DCB-0233-7C09FA300E47}"/>
              </a:ext>
            </a:extLst>
          </p:cNvPr>
          <p:cNvSpPr txBox="1"/>
          <p:nvPr/>
        </p:nvSpPr>
        <p:spPr>
          <a:xfrm>
            <a:off x="-18909" y="780832"/>
            <a:ext cx="459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MS-Gothic"/>
              </a:rPr>
              <a:t>2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、某种商品在不同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时间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下火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热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程度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8FDC0D-7D5B-36BC-6BBF-B28E7A14E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862"/>
            <a:ext cx="4392814" cy="18007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386213-7AF1-DA79-78C1-E702E0677262}"/>
              </a:ext>
            </a:extLst>
          </p:cNvPr>
          <p:cNvSpPr txBox="1"/>
          <p:nvPr/>
        </p:nvSpPr>
        <p:spPr>
          <a:xfrm>
            <a:off x="7581900" y="319166"/>
            <a:ext cx="1562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MS-Gothic"/>
              </a:rPr>
              <a:t>3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、商品属性分析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DF51995-BBFE-B11C-4A22-A1452F11A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047" y="674765"/>
            <a:ext cx="4501953" cy="18007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C4019F7-DD3C-791A-4A04-89B85105F05A}"/>
              </a:ext>
            </a:extLst>
          </p:cNvPr>
          <p:cNvSpPr txBox="1"/>
          <p:nvPr/>
        </p:nvSpPr>
        <p:spPr>
          <a:xfrm>
            <a:off x="0" y="3072007"/>
            <a:ext cx="1521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MS-Gothic"/>
              </a:rPr>
              <a:t>4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、用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分析 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67FBBC-964E-935D-6021-242C2696A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910" y="3394148"/>
            <a:ext cx="3816229" cy="17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9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1FEF4-CC75-66E1-B51B-9CD0BA1F5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0A62F13-DA35-EBD9-12DA-BCB30DE7BF71}"/>
              </a:ext>
            </a:extLst>
          </p:cNvPr>
          <p:cNvSpPr txBox="1"/>
          <p:nvPr/>
        </p:nvSpPr>
        <p:spPr>
          <a:xfrm>
            <a:off x="0" y="1170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可视化分析（</a:t>
            </a:r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SSRS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546B79-87E3-A997-F048-BE78CE299FFB}"/>
              </a:ext>
            </a:extLst>
          </p:cNvPr>
          <p:cNvSpPr txBox="1"/>
          <p:nvPr/>
        </p:nvSpPr>
        <p:spPr>
          <a:xfrm>
            <a:off x="5196552" y="802640"/>
            <a:ext cx="34800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根据上面的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图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，我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们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可以分析到： </a:t>
            </a:r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• 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对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于用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个体来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，我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们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可以分析出用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不同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时间经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常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访问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的商品； </a:t>
            </a:r>
            <a:endParaRPr lang="en-US" altLang="zh-CN" sz="18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• 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对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于商品来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，我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们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分析了哪些商品是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热销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的，哪些是吸引用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的，并且可以分析 出商品随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时间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的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热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度；</a:t>
            </a:r>
            <a:endParaRPr lang="en-US" altLang="zh-CN" sz="18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• 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对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于商家，可以分析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优质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商品，以及不同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时间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上架不同商品，并且可以分析到哪些 是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优质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客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经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常消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费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。 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A8E74F-1533-A3BF-B8A0-D07C4F22C759}"/>
              </a:ext>
            </a:extLst>
          </p:cNvPr>
          <p:cNvSpPr txBox="1"/>
          <p:nvPr/>
        </p:nvSpPr>
        <p:spPr>
          <a:xfrm>
            <a:off x="78414" y="400766"/>
            <a:ext cx="4597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MS-Gothic"/>
              </a:rPr>
              <a:t>5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、分析用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消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费频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率，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筛选优质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客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AEC154-139F-198E-FA9E-D12D19457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5540"/>
            <a:ext cx="2591089" cy="42682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0CAE26-5369-242A-0052-71BFB6B29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017" y="802640"/>
            <a:ext cx="2582257" cy="434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8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1B9D9-7F30-CF99-BEC2-C3963D641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>
            <a:extLst>
              <a:ext uri="{FF2B5EF4-FFF2-40B4-BE49-F238E27FC236}">
                <a16:creationId xmlns:a16="http://schemas.microsoft.com/office/drawing/2014/main" id="{8AA3DB28-4F86-30A5-F0B9-0BAA9AD01524}"/>
              </a:ext>
            </a:extLst>
          </p:cNvPr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>
            <a:extLst>
              <a:ext uri="{FF2B5EF4-FFF2-40B4-BE49-F238E27FC236}">
                <a16:creationId xmlns:a16="http://schemas.microsoft.com/office/drawing/2014/main" id="{EC9C0725-9E39-C6D0-8221-1621539DBD41}"/>
              </a:ext>
            </a:extLst>
          </p:cNvPr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>
            <a:extLst>
              <a:ext uri="{FF2B5EF4-FFF2-40B4-BE49-F238E27FC236}">
                <a16:creationId xmlns:a16="http://schemas.microsoft.com/office/drawing/2014/main" id="{1D63F50F-B5A5-A95F-90A9-50DDAB4E9A0A}"/>
              </a:ext>
            </a:extLst>
          </p:cNvPr>
          <p:cNvSpPr txBox="1"/>
          <p:nvPr/>
        </p:nvSpPr>
        <p:spPr>
          <a:xfrm>
            <a:off x="3755659" y="1884738"/>
            <a:ext cx="484748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6E251C-E10A-54A5-A2D0-49399C12B107}"/>
              </a:ext>
            </a:extLst>
          </p:cNvPr>
          <p:cNvSpPr/>
          <p:nvPr/>
        </p:nvSpPr>
        <p:spPr>
          <a:xfrm>
            <a:off x="5402094" y="2065020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视频成果展示</a:t>
            </a:r>
          </a:p>
        </p:txBody>
      </p:sp>
      <p:pic>
        <p:nvPicPr>
          <p:cNvPr id="3" name="图片 2" descr="E:\常用信件\PPT模板\厦大建筑.png厦大建筑">
            <a:extLst>
              <a:ext uri="{FF2B5EF4-FFF2-40B4-BE49-F238E27FC236}">
                <a16:creationId xmlns:a16="http://schemas.microsoft.com/office/drawing/2014/main" id="{467B3E2C-1373-214B-1F7E-6CB2E419F03A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5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1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5835650" y="0"/>
            <a:ext cx="3308350" cy="5142865"/>
          </a:xfrm>
          <a:prstGeom prst="rect">
            <a:avLst/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602615" y="1530985"/>
            <a:ext cx="3853180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6000" dirty="0">
                <a:solidFill>
                  <a:srgbClr val="003A8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感谢指导</a:t>
            </a:r>
          </a:p>
        </p:txBody>
      </p:sp>
      <p:cxnSp>
        <p:nvCxnSpPr>
          <p:cNvPr id="26" name="直接连接符 25"/>
          <p:cNvCxnSpPr/>
          <p:nvPr>
            <p:custDataLst>
              <p:tags r:id="rId3"/>
            </p:custDataLst>
          </p:nvPr>
        </p:nvCxnSpPr>
        <p:spPr>
          <a:xfrm>
            <a:off x="602526" y="2628307"/>
            <a:ext cx="455375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602526" y="2684120"/>
            <a:ext cx="1929130" cy="215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Thanks for Guidance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CC9A4-AF85-0144-7E78-A74A086A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EBD44F3-557F-CEEA-9AD0-736F7302E819}"/>
              </a:ext>
            </a:extLst>
          </p:cNvPr>
          <p:cNvGrpSpPr/>
          <p:nvPr/>
        </p:nvGrpSpPr>
        <p:grpSpPr>
          <a:xfrm>
            <a:off x="332856" y="278528"/>
            <a:ext cx="1114408" cy="530494"/>
            <a:chOff x="443808" y="462811"/>
            <a:chExt cx="1485879" cy="70732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C9876A4-9332-1BE3-9777-3F529BA78F4F}"/>
                </a:ext>
              </a:extLst>
            </p:cNvPr>
            <p:cNvSpPr txBox="1"/>
            <p:nvPr/>
          </p:nvSpPr>
          <p:spPr>
            <a:xfrm>
              <a:off x="443808" y="462811"/>
              <a:ext cx="148587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项目背景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93C26A-1112-E7F3-209A-74995365D74E}"/>
                </a:ext>
              </a:extLst>
            </p:cNvPr>
            <p:cNvSpPr txBox="1"/>
            <p:nvPr/>
          </p:nvSpPr>
          <p:spPr>
            <a:xfrm>
              <a:off x="624995" y="884809"/>
              <a:ext cx="413173" cy="285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3309085-A725-B110-AA2B-EF0BD60CFD76}"/>
              </a:ext>
            </a:extLst>
          </p:cNvPr>
          <p:cNvSpPr txBox="1"/>
          <p:nvPr/>
        </p:nvSpPr>
        <p:spPr>
          <a:xfrm>
            <a:off x="332856" y="1113618"/>
            <a:ext cx="85571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  本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项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目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厦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门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大学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软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件工程</a:t>
            </a:r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2022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级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数据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仓库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大作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业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，提出的初衷是因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在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OOAD 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800" b="0" dirty="0" err="1">
                <a:solidFill>
                  <a:srgbClr val="333333"/>
                </a:solidFill>
                <a:effectLst/>
                <a:latin typeface="ArialMT"/>
              </a:rPr>
              <a:t>JaveEE</a:t>
            </a:r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课 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程中是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设计电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商平台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项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目，所以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选择电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商用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分析方面，通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过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建立一个数据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仓库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对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用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的 点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击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、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购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物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车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以及商品分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时间维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度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进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行整合分析，提供全面的用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洞察。 </a:t>
            </a:r>
            <a:endParaRPr lang="en-US" altLang="zh-CN" sz="1800" b="0" dirty="0">
              <a:solidFill>
                <a:srgbClr val="333333"/>
              </a:solidFill>
              <a:effectLst/>
              <a:latin typeface="MS-Gothic"/>
            </a:endParaRPr>
          </a:p>
          <a:p>
            <a:endParaRPr lang="en-US" altLang="zh-CN" sz="1800" dirty="0">
              <a:solidFill>
                <a:srgbClr val="333333"/>
              </a:solidFill>
              <a:latin typeface="MS-Gothic"/>
            </a:endParaRPr>
          </a:p>
          <a:p>
            <a:endParaRPr lang="en-US" altLang="zh-CN" sz="18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1800" b="0" dirty="0">
                <a:solidFill>
                  <a:srgbClr val="000000"/>
                </a:solidFill>
                <a:effectLst/>
                <a:latin typeface="MS-Gothic"/>
              </a:rPr>
              <a:t>技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MicrosoftYaHei-Bold"/>
              </a:rPr>
              <a:t>术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MS-Gothic"/>
              </a:rPr>
              <a:t>架构 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MS-Gothic"/>
              </a:rPr>
              <a:t>:</a:t>
            </a:r>
          </a:p>
          <a:p>
            <a:pPr marL="342900" indent="-342900">
              <a:buAutoNum type="arabicPeriod"/>
            </a:pPr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SSIS(SQL Service Integration Services)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：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负责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数据的提取、清洗、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转换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和加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载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； </a:t>
            </a:r>
            <a:endParaRPr lang="en-US" altLang="zh-CN" sz="18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2. SSAS(SQL Service Analysis Services)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：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负责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多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数据建模与分析； </a:t>
            </a:r>
            <a:endParaRPr lang="en-US" altLang="zh-CN" sz="18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en-US" altLang="zh-CN" sz="1800" b="0" dirty="0">
                <a:solidFill>
                  <a:srgbClr val="333333"/>
                </a:solidFill>
                <a:effectLst/>
                <a:latin typeface="ArialMT"/>
              </a:rPr>
              <a:t>3. SSRS(SQL Service Reporting Services)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：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负责报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表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设计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与可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icrosoftYaHei"/>
              </a:rPr>
              <a:t>视</a:t>
            </a:r>
            <a:r>
              <a:rPr lang="zh-CN" altLang="en-US" sz="1800" b="0" dirty="0">
                <a:solidFill>
                  <a:srgbClr val="333333"/>
                </a:solidFill>
                <a:effectLst/>
                <a:latin typeface="MS-Gothic"/>
              </a:rPr>
              <a:t>化展示。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5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7118"/>
            <a:ext cx="48006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47461" y="1952625"/>
            <a:ext cx="3724275" cy="748030"/>
          </a:xfrm>
          <a:prstGeom prst="rect">
            <a:avLst/>
          </a:prstGeom>
        </p:spPr>
        <p:txBody>
          <a:bodyPr wrap="none" lIns="68580" tIns="34290" rIns="68580" bIns="34290">
            <a:no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思源宋体 CN Medium" panose="02020500000000000000" charset="-122"/>
                <a:ea typeface="思源宋体 CN Medium" panose="02020500000000000000" charset="-122"/>
              </a:rPr>
              <a:t>需求分析</a:t>
            </a:r>
          </a:p>
        </p:txBody>
      </p:sp>
      <p:pic>
        <p:nvPicPr>
          <p:cNvPr id="3" name="图片 2" descr="E:\常用信件\PPT模板\厦大建筑.png厦大建筑"/>
          <p:cNvPicPr/>
          <p:nvPr>
            <p:custDataLst>
              <p:tags r:id="rId1"/>
            </p:custDataLst>
          </p:nvPr>
        </p:nvPicPr>
        <p:blipFill>
          <a:blip r:embed="rId6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32856" y="278528"/>
            <a:ext cx="1114408" cy="530494"/>
            <a:chOff x="443808" y="462811"/>
            <a:chExt cx="1485878" cy="707325"/>
          </a:xfrm>
        </p:grpSpPr>
        <p:sp>
          <p:nvSpPr>
            <p:cNvPr id="2" name="文本框 1"/>
            <p:cNvSpPr txBox="1"/>
            <p:nvPr/>
          </p:nvSpPr>
          <p:spPr>
            <a:xfrm>
              <a:off x="443808" y="462811"/>
              <a:ext cx="148587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dirty="0">
                  <a:solidFill>
                    <a:srgbClr val="003A88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需求分析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24995" y="884809"/>
              <a:ext cx="413173" cy="285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112CC8D-1DDD-6225-CEB3-5F4B181E81ED}"/>
              </a:ext>
            </a:extLst>
          </p:cNvPr>
          <p:cNvSpPr txBox="1"/>
          <p:nvPr/>
        </p:nvSpPr>
        <p:spPr>
          <a:xfrm>
            <a:off x="234373" y="809022"/>
            <a:ext cx="86752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dirty="0">
                <a:solidFill>
                  <a:srgbClr val="000000"/>
                </a:solidFill>
                <a:effectLst/>
                <a:latin typeface="MS-Gothic"/>
              </a:rPr>
              <a:t>目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MicrosoftYaHei-Bold"/>
              </a:rPr>
              <a:t>标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MS-Gothic"/>
              </a:rPr>
              <a:t>： </a:t>
            </a:r>
            <a:endParaRPr lang="en-US" altLang="zh-CN" sz="2000" b="0" dirty="0">
              <a:solidFill>
                <a:srgbClr val="000000"/>
              </a:solidFill>
              <a:effectLst/>
              <a:latin typeface="MS-Gothic"/>
            </a:endParaRPr>
          </a:p>
          <a:p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1.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整合用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的行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数据，支持多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分析，如按照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时间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、商品、事件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型等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度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统计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用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； </a:t>
            </a:r>
            <a:endParaRPr lang="en-US" altLang="zh-CN" sz="20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2.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提供用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为趋势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、商品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热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度分析等决策支持； </a:t>
            </a:r>
            <a:endParaRPr lang="en-US" altLang="zh-CN" sz="20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3.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主要分析用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和商品、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时间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的关系。</a:t>
            </a:r>
            <a:endParaRPr lang="en-US" altLang="zh-CN" sz="20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MS-Gothic"/>
              </a:rPr>
              <a:t>关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MicrosoftYaHei-Bold"/>
              </a:rPr>
              <a:t>键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MS-Gothic"/>
              </a:rPr>
              <a:t>需求：</a:t>
            </a:r>
            <a:endParaRPr lang="en-US" altLang="zh-CN" sz="2000" b="0" dirty="0">
              <a:solidFill>
                <a:srgbClr val="000000"/>
              </a:solidFill>
              <a:effectLst/>
              <a:latin typeface="MS-Gothic"/>
            </a:endParaRPr>
          </a:p>
          <a:p>
            <a:r>
              <a:rPr lang="zh-CN" altLang="en-US" sz="2000" b="0" dirty="0">
                <a:solidFill>
                  <a:srgbClr val="000000"/>
                </a:solidFill>
                <a:effectLst/>
                <a:latin typeface="MS-Gothic"/>
              </a:rPr>
              <a:t> 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1.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数据源：包含用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(event.csv)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、商品属性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(item_properties_part1.csv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和 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item_properties_part2.csv)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及商品分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(category_tree.csv)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；</a:t>
            </a:r>
            <a:endParaRPr lang="en-US" altLang="zh-CN" sz="20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2.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分析目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标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：</a:t>
            </a:r>
            <a:endParaRPr lang="en-US" altLang="zh-CN" sz="20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   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•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按照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时间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和分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分析用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户浏览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和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购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物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车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的分布；</a:t>
            </a:r>
            <a:endParaRPr lang="en-US" altLang="zh-CN" sz="20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MS-Gothic"/>
              </a:rPr>
              <a:t> 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•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统计热销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商品和关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键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； </a:t>
            </a:r>
            <a:endParaRPr lang="en-US" altLang="zh-CN" sz="20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en-US" altLang="zh-CN" sz="2000" b="0" dirty="0">
                <a:solidFill>
                  <a:srgbClr val="333333"/>
                </a:solidFill>
                <a:effectLst/>
                <a:latin typeface="ArialMT"/>
              </a:rPr>
              <a:t>3. 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可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视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化需求：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报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表展示用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为趋势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、分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2000" b="0" dirty="0">
                <a:solidFill>
                  <a:srgbClr val="333333"/>
                </a:solidFill>
                <a:effectLst/>
                <a:latin typeface="MS-Gothic"/>
              </a:rPr>
              <a:t>分析。 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74709" y="1876483"/>
            <a:ext cx="48006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矩形 28"/>
          <p:cNvSpPr/>
          <p:nvPr/>
        </p:nvSpPr>
        <p:spPr>
          <a:xfrm>
            <a:off x="5007159" y="1959523"/>
            <a:ext cx="2600712" cy="80791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逻辑设计</a:t>
            </a:r>
          </a:p>
        </p:txBody>
      </p:sp>
      <p:pic>
        <p:nvPicPr>
          <p:cNvPr id="3" name="图片 2" descr="E:\常用信件\PPT模板\厦大建筑.png厦大建筑"/>
          <p:cNvPicPr/>
          <p:nvPr>
            <p:custDataLst>
              <p:tags r:id="rId1"/>
            </p:custDataLst>
          </p:nvPr>
        </p:nvPicPr>
        <p:blipFill>
          <a:blip r:embed="rId6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C725A-26BF-39FA-C9EF-C4BDFDFB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194E16C-6C1A-229C-FEAC-41DB0AFF8CE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7800" y="14945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逻辑设计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A986AB-4BA2-F960-4AC4-4CA9E55E4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1180"/>
            <a:ext cx="5011969" cy="306274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B4EA2E1-10AF-DB2E-1D46-488C3A8B3B55}"/>
              </a:ext>
            </a:extLst>
          </p:cNvPr>
          <p:cNvSpPr txBox="1"/>
          <p:nvPr/>
        </p:nvSpPr>
        <p:spPr>
          <a:xfrm>
            <a:off x="5011969" y="169775"/>
            <a:ext cx="413203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度表之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间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的关系（例如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Dim_Item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和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Dim_Category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）：</a:t>
            </a:r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i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.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商品（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Dim_Item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）有一个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CategoryID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，关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联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商品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类别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（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Dim_Category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）。</a:t>
            </a:r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ii.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类别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表（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Dim_Category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）通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过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自关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联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（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ParentCategoryID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）形成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层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次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结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构。 </a:t>
            </a:r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iii.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这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种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设计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的目的是支持更灵活的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查询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，如按分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类层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次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进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统计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或分析。 </a:t>
            </a:r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2.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度表的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扩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展（例如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Dim_Property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）：</a:t>
            </a:r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pPr marL="285750" indent="-285750">
              <a:buAutoNum type="romanLcPeriod"/>
            </a:pP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商品属性（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Dim_Property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）不是直接挂在事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实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表上，而是作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独立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度 表。</a:t>
            </a:r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ii.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属性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值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存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储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在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Fact_ItemProperties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中，关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联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到属性表和商品表。</a:t>
            </a:r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iii.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这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种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设计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方便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动态扩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展商品属性，不需要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频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繁修改事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实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表的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结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构。</a:t>
            </a:r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endParaRPr lang="en-US" altLang="zh-CN" sz="1100" dirty="0">
              <a:solidFill>
                <a:srgbClr val="333333"/>
              </a:solidFill>
              <a:latin typeface="MS-Gothic"/>
            </a:endParaRPr>
          </a:p>
          <a:p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3.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雪花模型的定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义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允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许维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度表之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间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存在关系：</a:t>
            </a:r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i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.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在雪花模型中，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度表可以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进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一步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归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一化，减少冗余数据，提高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维护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性。比如： 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a.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Dim_Item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和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Dim_Category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是商品和分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的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层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次关系。 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b.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Dim_Property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是商品属性的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扩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展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维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度，与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Dim_Item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相关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联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。</a:t>
            </a:r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4.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事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实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表的中心性：</a:t>
            </a:r>
            <a:endParaRPr lang="en-US" altLang="zh-CN" sz="1100" b="0" dirty="0">
              <a:solidFill>
                <a:srgbClr val="333333"/>
              </a:solidFill>
              <a:effectLst/>
              <a:latin typeface="MS-Gothic"/>
            </a:endParaRPr>
          </a:p>
          <a:p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i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. 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Fact_UserEvents</a:t>
            </a:r>
            <a:r>
              <a:rPr lang="en-US" altLang="zh-CN" sz="1100" b="0" dirty="0">
                <a:solidFill>
                  <a:srgbClr val="333333"/>
                </a:solidFill>
                <a:effectLst/>
                <a:latin typeface="ArialMT"/>
              </a:rPr>
              <a:t>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是用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的核心事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实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表，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连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接了用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户 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（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Dim_User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）、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时间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（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Dim_Time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）、商品（</a:t>
            </a:r>
            <a:r>
              <a:rPr lang="en-US" altLang="zh-CN" sz="1100" b="0" dirty="0" err="1">
                <a:solidFill>
                  <a:srgbClr val="333333"/>
                </a:solidFill>
                <a:effectLst/>
                <a:latin typeface="ArialMT"/>
              </a:rPr>
              <a:t>Dim_Item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）和行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icrosoftYaHei"/>
              </a:rPr>
              <a:t>为类</a:t>
            </a:r>
            <a:r>
              <a:rPr lang="zh-CN" altLang="en-US" sz="1100" b="0" dirty="0">
                <a:solidFill>
                  <a:srgbClr val="333333"/>
                </a:solidFill>
                <a:effectLst/>
                <a:latin typeface="MS-Gothic"/>
              </a:rPr>
              <a:t>型。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7791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3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3789314" y="1876483"/>
            <a:ext cx="48006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9" name="矩形 28"/>
          <p:cNvSpPr/>
          <p:nvPr/>
        </p:nvSpPr>
        <p:spPr>
          <a:xfrm>
            <a:off x="5419348" y="2001650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物理设计</a:t>
            </a:r>
          </a:p>
        </p:txBody>
      </p:sp>
      <p:pic>
        <p:nvPicPr>
          <p:cNvPr id="3" name="图片 2" descr="E:\常用信件\PPT模板\厦大建筑.png厦大建筑"/>
          <p:cNvPicPr/>
          <p:nvPr>
            <p:custDataLst>
              <p:tags r:id="rId1"/>
            </p:custDataLst>
          </p:nvPr>
        </p:nvPicPr>
        <p:blipFill>
          <a:blip r:embed="rId6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  <a:lum contrast="12000"/>
          </a:blip>
          <a:srcRect t="59083"/>
          <a:stretch>
            <a:fillRect/>
          </a:stretch>
        </p:blipFill>
        <p:spPr>
          <a:xfrm>
            <a:off x="3660775" y="4684395"/>
            <a:ext cx="1836000" cy="46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E73CB-E1E9-6543-AE8A-3ED98A3C3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5296D3-3184-1315-6BA5-1DBE99544361}"/>
              </a:ext>
            </a:extLst>
          </p:cNvPr>
          <p:cNvSpPr txBox="1"/>
          <p:nvPr/>
        </p:nvSpPr>
        <p:spPr>
          <a:xfrm>
            <a:off x="0" y="1170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数据库创建（</a:t>
            </a:r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SSMS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AF66E2-54C7-3922-3FAC-A9378B4E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65408"/>
            <a:ext cx="4912818" cy="40018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D8A1CB-B400-67EF-DAA9-B7D432FB6A87}"/>
              </a:ext>
            </a:extLst>
          </p:cNvPr>
          <p:cNvSpPr txBox="1"/>
          <p:nvPr/>
        </p:nvSpPr>
        <p:spPr>
          <a:xfrm>
            <a:off x="5092700" y="1010791"/>
            <a:ext cx="3949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还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有一点很重要的是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设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置用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户权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限，在我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实际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操作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过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程中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SSAS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的用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没有在数据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库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中注册，所 以需要在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SSMS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中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创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建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对应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的用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户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，并且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给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与相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应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的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权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限。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D8C230-BBFD-46C7-2290-C7A5DEABDBA6}"/>
              </a:ext>
            </a:extLst>
          </p:cNvPr>
          <p:cNvSpPr txBox="1"/>
          <p:nvPr/>
        </p:nvSpPr>
        <p:spPr>
          <a:xfrm>
            <a:off x="0" y="469334"/>
            <a:ext cx="2042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详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情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请见</a:t>
            </a:r>
            <a:r>
              <a:rPr lang="zh-CN" altLang="en-US" sz="1400" b="0" dirty="0">
                <a:solidFill>
                  <a:srgbClr val="0088CC"/>
                </a:solidFill>
                <a:effectLst/>
                <a:latin typeface="MS-Gothic"/>
              </a:rPr>
              <a:t>数据</a:t>
            </a:r>
            <a:r>
              <a:rPr lang="zh-CN" altLang="en-US" sz="1400" b="0" dirty="0">
                <a:solidFill>
                  <a:srgbClr val="0088CC"/>
                </a:solidFill>
                <a:effectLst/>
                <a:latin typeface="MicrosoftYaHei"/>
              </a:rPr>
              <a:t>库</a:t>
            </a:r>
            <a:r>
              <a:rPr lang="zh-CN" altLang="en-US" sz="1400" b="0" dirty="0">
                <a:solidFill>
                  <a:srgbClr val="0088CC"/>
                </a:solidFill>
                <a:effectLst/>
                <a:latin typeface="MS-Gothic"/>
              </a:rPr>
              <a:t>代</a:t>
            </a:r>
            <a:r>
              <a:rPr lang="zh-CN" altLang="en-US" sz="1400" b="0" dirty="0">
                <a:solidFill>
                  <a:srgbClr val="0088CC"/>
                </a:solidFill>
                <a:effectLst/>
                <a:latin typeface="MicrosoftYaHei"/>
              </a:rPr>
              <a:t>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21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A8CB4-E84A-5A14-E227-9AF4ACE2D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897CE0-C60F-74B9-EADA-670231F694F2}"/>
              </a:ext>
            </a:extLst>
          </p:cNvPr>
          <p:cNvSpPr txBox="1"/>
          <p:nvPr/>
        </p:nvSpPr>
        <p:spPr>
          <a:xfrm>
            <a:off x="0" y="11705"/>
            <a:ext cx="399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ETL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流程（</a:t>
            </a:r>
            <a:r>
              <a:rPr lang="en-US" altLang="zh-CN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SSIS</a:t>
            </a:r>
            <a:r>
              <a:rPr lang="zh-CN" altLang="en-US" sz="1800" b="1" dirty="0">
                <a:solidFill>
                  <a:srgbClr val="003A88"/>
                </a:solidFill>
                <a:latin typeface="楷体" panose="02010609060101010101" charset="-122"/>
                <a:ea typeface="楷体" panose="02010609060101010101" charset="-122"/>
              </a:rPr>
              <a:t>）：控制流视图</a:t>
            </a:r>
          </a:p>
          <a:p>
            <a:endParaRPr lang="zh-CN" altLang="en-US" sz="1800" b="1" dirty="0">
              <a:solidFill>
                <a:srgbClr val="003A88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D2C81A-5FFA-D14F-6E64-F45DD9355D4C}"/>
              </a:ext>
            </a:extLst>
          </p:cNvPr>
          <p:cNvSpPr txBox="1"/>
          <p:nvPr/>
        </p:nvSpPr>
        <p:spPr>
          <a:xfrm>
            <a:off x="0" y="658036"/>
            <a:ext cx="42062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涉及到三种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icrosoftYaHei"/>
              </a:rPr>
              <a:t>类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型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ArialMT"/>
              </a:rPr>
              <a:t>csv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文件数据提取，但是在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icrosoftYaHei"/>
              </a:rPr>
              <a:t>进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行操作之前，我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icrosoftYaHei"/>
              </a:rPr>
              <a:t>还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是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icrosoftYaHei"/>
              </a:rPr>
              <a:t>认为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先用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icrosoftYaHei"/>
              </a:rPr>
              <a:t>简单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的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ArialMT"/>
              </a:rPr>
              <a:t>python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代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icrosoftYaHei"/>
              </a:rPr>
              <a:t>码进 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行一下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icrosoftYaHei"/>
              </a:rPr>
              <a:t>预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先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icrosoftYaHei"/>
              </a:rPr>
              <a:t>处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理，所以用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ArialMT"/>
              </a:rPr>
              <a:t>python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写出另外一个新的表格</a:t>
            </a:r>
            <a:r>
              <a:rPr lang="en-US" altLang="zh-CN" sz="1000" b="0" dirty="0">
                <a:solidFill>
                  <a:srgbClr val="333333"/>
                </a:solidFill>
                <a:effectLst/>
                <a:latin typeface="ArialMT"/>
              </a:rPr>
              <a:t>property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，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icrosoftYaHei"/>
              </a:rPr>
              <a:t>这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个表格里面就已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icrosoftYaHei"/>
              </a:rPr>
              <a:t>经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有 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ArialMT"/>
              </a:rPr>
              <a:t>propertyId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、</a:t>
            </a:r>
            <a:r>
              <a:rPr lang="en-US" altLang="zh-CN" sz="1000" b="0" dirty="0" err="1">
                <a:solidFill>
                  <a:srgbClr val="333333"/>
                </a:solidFill>
                <a:effectLst/>
                <a:latin typeface="ArialMT"/>
              </a:rPr>
              <a:t>propertyName</a:t>
            </a:r>
            <a:r>
              <a:rPr lang="zh-CN" altLang="en-US" sz="1000" b="0" dirty="0">
                <a:solidFill>
                  <a:srgbClr val="333333"/>
                </a:solidFill>
                <a:effectLst/>
                <a:latin typeface="MS-Gothic"/>
              </a:rPr>
              <a:t>内容。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8D4D78-3EA8-C6C5-9E19-E2C7E5E5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29948"/>
            <a:ext cx="6372861" cy="27562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D28CCE-07F1-0467-D555-17D4CA6C95B6}"/>
              </a:ext>
            </a:extLst>
          </p:cNvPr>
          <p:cNvSpPr txBox="1"/>
          <p:nvPr/>
        </p:nvSpPr>
        <p:spPr>
          <a:xfrm>
            <a:off x="6372860" y="1577774"/>
            <a:ext cx="25273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其中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category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是提取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Dim_Category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，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property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用来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处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理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Dim_Property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，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Items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是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Dim_Items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和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桥 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接表，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event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是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Dim_Users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, 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Dim_Time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, </a:t>
            </a:r>
            <a:r>
              <a:rPr lang="en-US" altLang="zh-CN" sz="1400" b="0" dirty="0" err="1">
                <a:solidFill>
                  <a:srgbClr val="333333"/>
                </a:solidFill>
                <a:effectLst/>
                <a:latin typeface="ArialMT"/>
              </a:rPr>
              <a:t>Fact_UserBehavior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。后两者因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为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数据量太大，所以切分 成很多小文件，一个文件内存放了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ArialMT"/>
              </a:rPr>
              <a:t>5w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条数据，用循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环进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行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icrosoftYaHei"/>
              </a:rPr>
              <a:t>导</a:t>
            </a:r>
            <a:r>
              <a:rPr lang="zh-CN" altLang="en-US" sz="1400" b="0" dirty="0">
                <a:solidFill>
                  <a:srgbClr val="333333"/>
                </a:solidFill>
                <a:effectLst/>
                <a:latin typeface="MS-Gothic"/>
              </a:rPr>
              <a:t>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07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2b8ec246-e9ff-4dbd-9e81-2fe51515ea11"/>
  <p:tag name="COMMONDATA" val="eyJoZGlkIjoiNDBiYTk0YWFjNjA0YjM2NDA0YjIzNDc5MDU3YzY4N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484</TotalTime>
  <Words>1411</Words>
  <Application>Microsoft Office PowerPoint</Application>
  <PresentationFormat>全屏显示(16:9)</PresentationFormat>
  <Paragraphs>110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Arial-BoldMT</vt:lpstr>
      <vt:lpstr>ArialMT</vt:lpstr>
      <vt:lpstr>MicrosoftYaHei</vt:lpstr>
      <vt:lpstr>MicrosoftYaHei-Bold</vt:lpstr>
      <vt:lpstr>MS-Gothic</vt:lpstr>
      <vt:lpstr>等线</vt:lpstr>
      <vt:lpstr>等线 Light</vt:lpstr>
      <vt:lpstr>楷体</vt:lpstr>
      <vt:lpstr>思源黑体 CN Regular</vt:lpstr>
      <vt:lpstr>思源宋体 CN Heavy</vt:lpstr>
      <vt:lpstr>思源宋体 CN Medium</vt:lpstr>
      <vt:lpstr>微软雅黑</vt:lpstr>
      <vt:lpstr>幼圆</vt:lpstr>
      <vt:lpstr>Arial</vt:lpstr>
      <vt:lpstr>Arial Black</vt:lpstr>
      <vt:lpstr>Calibri</vt:lpstr>
      <vt:lpstr>Times New Roman</vt:lpstr>
      <vt:lpstr>Wingdings 2</vt:lpstr>
      <vt:lpstr>A000120140530A99PPBG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佳霖 何</cp:lastModifiedBy>
  <cp:revision>520</cp:revision>
  <dcterms:created xsi:type="dcterms:W3CDTF">2014-06-03T07:56:00Z</dcterms:created>
  <dcterms:modified xsi:type="dcterms:W3CDTF">2024-12-29T01:13:28Z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D2399DAF43F94EAEBA38EB19E594D0ED_13</vt:lpwstr>
  </property>
  <property fmtid="{D5CDD505-2E9C-101B-9397-08002B2CF9AE}" pid="3" name="KSOProductBuildVer">
    <vt:lpwstr>2052-12.1.0.17133</vt:lpwstr>
  </property>
</Properties>
</file>